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Kanit Light" panose="020B0604020202020204" charset="-34"/>
      <p:regular r:id="rId17"/>
    </p:embeddedFont>
    <p:embeddedFont>
      <p:font typeface="Martel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44B5F-E94C-4B4A-A650-7B51CA564153}" v="1" dt="2025-12-23T12:26:0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7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endran K" userId="f3681dba232d4ee0" providerId="LiveId" clId="{E4583F96-3466-496C-9C29-61A86D2896BB}"/>
    <pc:docChg chg="modSld">
      <pc:chgData name="Susendran K" userId="f3681dba232d4ee0" providerId="LiveId" clId="{E4583F96-3466-496C-9C29-61A86D2896BB}" dt="2025-12-23T12:26:02.395" v="0"/>
      <pc:docMkLst>
        <pc:docMk/>
      </pc:docMkLst>
      <pc:sldChg chg="addSp modSp">
        <pc:chgData name="Susendran K" userId="f3681dba232d4ee0" providerId="LiveId" clId="{E4583F96-3466-496C-9C29-61A86D2896BB}" dt="2025-12-23T12:26:02.395" v="0"/>
        <pc:sldMkLst>
          <pc:docMk/>
          <pc:sldMk cId="0" sldId="257"/>
        </pc:sldMkLst>
        <pc:spChg chg="add mod">
          <ac:chgData name="Susendran K" userId="f3681dba232d4ee0" providerId="LiveId" clId="{E4583F96-3466-496C-9C29-61A86D2896BB}" dt="2025-12-23T12:26:02.395" v="0"/>
          <ac:spMkLst>
            <pc:docMk/>
            <pc:sldMk cId="0" sldId="257"/>
            <ac:spMk id="10" creationId="{AD3D655F-054A-78EB-2282-77DE9C4671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37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Telco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Strategic Insights &amp; Revenue Retention Roadmap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66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974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Impact: Maximizing Revenue &amp; Growth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01013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Transitioning to a </a:t>
            </a:r>
            <a:r>
              <a:rPr lang="en-US" sz="155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proactive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support model will safeguard our high-ARPU Fiber segment.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061930"/>
            <a:ext cx="3698796" cy="2033230"/>
          </a:xfrm>
          <a:prstGeom prst="roundRect">
            <a:avLst>
              <a:gd name="adj" fmla="val 539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039070"/>
            <a:ext cx="3698796" cy="91440"/>
          </a:xfrm>
          <a:prstGeom prst="roundRect">
            <a:avLst>
              <a:gd name="adj" fmla="val 72930"/>
            </a:avLst>
          </a:prstGeom>
          <a:solidFill>
            <a:srgbClr val="437066"/>
          </a:solidFill>
          <a:ln/>
        </p:spPr>
      </p:sp>
      <p:sp>
        <p:nvSpPr>
          <p:cNvPr id="7" name="Shape 4"/>
          <p:cNvSpPr/>
          <p:nvPr/>
        </p:nvSpPr>
        <p:spPr>
          <a:xfrm>
            <a:off x="2405062" y="282380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37066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7937" y="296668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5360" y="34587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Reduced CAC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75360" y="3802023"/>
            <a:ext cx="33356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Streamline acquisition costs.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975360" y="4151352"/>
            <a:ext cx="333565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Lower acquisition costs through improved retention and reduced churn-driven replacement spending.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4651296" y="3061930"/>
            <a:ext cx="3698915" cy="2033230"/>
          </a:xfrm>
          <a:prstGeom prst="roundRect">
            <a:avLst>
              <a:gd name="adj" fmla="val 5397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4651296" y="3039070"/>
            <a:ext cx="3698915" cy="91440"/>
          </a:xfrm>
          <a:prstGeom prst="roundRect">
            <a:avLst>
              <a:gd name="adj" fmla="val 72930"/>
            </a:avLst>
          </a:prstGeom>
          <a:solidFill>
            <a:srgbClr val="437066"/>
          </a:solidFill>
          <a:ln/>
        </p:spPr>
      </p:sp>
      <p:sp>
        <p:nvSpPr>
          <p:cNvPr id="14" name="Shape 10"/>
          <p:cNvSpPr/>
          <p:nvPr/>
        </p:nvSpPr>
        <p:spPr>
          <a:xfrm>
            <a:off x="6262568" y="282380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5443" y="2966680"/>
            <a:ext cx="190500" cy="1905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32866" y="34587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Boosted CLV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4832866" y="3802023"/>
            <a:ext cx="333577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Maximize customer lifetime value.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4832866" y="4151352"/>
            <a:ext cx="33357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Extended customer relationships and increased service adoption drive higher lifetime value.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93790" y="5491996"/>
            <a:ext cx="7556421" cy="1525072"/>
          </a:xfrm>
          <a:prstGeom prst="roundRect">
            <a:avLst>
              <a:gd name="adj" fmla="val 7195"/>
            </a:avLst>
          </a:prstGeom>
          <a:solidFill>
            <a:srgbClr val="FFFFFF"/>
          </a:solidFill>
          <a:ln/>
        </p:spPr>
      </p:sp>
      <p:sp>
        <p:nvSpPr>
          <p:cNvPr id="20" name="Shape 15"/>
          <p:cNvSpPr/>
          <p:nvPr/>
        </p:nvSpPr>
        <p:spPr>
          <a:xfrm>
            <a:off x="793790" y="5469136"/>
            <a:ext cx="7556421" cy="91440"/>
          </a:xfrm>
          <a:prstGeom prst="roundRect">
            <a:avLst>
              <a:gd name="adj" fmla="val 72930"/>
            </a:avLst>
          </a:prstGeom>
          <a:solidFill>
            <a:srgbClr val="437066"/>
          </a:solidFill>
          <a:ln/>
        </p:spPr>
      </p:sp>
      <p:sp>
        <p:nvSpPr>
          <p:cNvPr id="21" name="Shape 16"/>
          <p:cNvSpPr/>
          <p:nvPr/>
        </p:nvSpPr>
        <p:spPr>
          <a:xfrm>
            <a:off x="4333875" y="5253871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37066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6750" y="5396746"/>
            <a:ext cx="190500" cy="1905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75360" y="58888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Stable Revenue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75360" y="6232088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predictable quarterly growth.</a:t>
            </a:r>
            <a:endParaRPr lang="en-US" sz="1250" dirty="0"/>
          </a:p>
        </p:txBody>
      </p:sp>
      <p:sp>
        <p:nvSpPr>
          <p:cNvPr id="25" name="Text 19"/>
          <p:cNvSpPr/>
          <p:nvPr/>
        </p:nvSpPr>
        <p:spPr>
          <a:xfrm>
            <a:off x="975360" y="6581418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Predictable recurring revenue from longer contract commitments and reduced churn volatility.</a:t>
            </a:r>
            <a:endParaRPr lang="en-US" sz="1250" dirty="0"/>
          </a:p>
        </p:txBody>
      </p:sp>
      <p:sp>
        <p:nvSpPr>
          <p:cNvPr id="26" name="Text 20"/>
          <p:cNvSpPr/>
          <p:nvPr/>
        </p:nvSpPr>
        <p:spPr>
          <a:xfrm>
            <a:off x="793790" y="7195661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Decisive Action for Sustainable Success.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 analysis identifies critical friction points in the customer lifecycle. The primary objective is to address the current churn volatility and stabilize subscriber base.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437340"/>
            <a:ext cx="7604284" cy="1978819"/>
          </a:xfrm>
          <a:prstGeom prst="roundRect">
            <a:avLst>
              <a:gd name="adj" fmla="val 4814"/>
            </a:avLst>
          </a:prstGeom>
          <a:solidFill>
            <a:srgbClr val="CFE2D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750832"/>
            <a:ext cx="425291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72709" y="47208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 KPI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672709" y="5372933"/>
            <a:ext cx="64985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Stabilize and reduce the benchmarked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26.58% churn rate</a:t>
            </a: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through data-led interventions.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419231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3D655F-054A-78EB-2282-77DE9C4671FF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710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6280190" y="1089779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Audit &amp; Integrity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6280190" y="2086332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Ensuring high-fidelity insights through rigorous preprocessing using Python.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80190" y="3018353"/>
            <a:ext cx="3670459" cy="2336721"/>
          </a:xfrm>
          <a:prstGeom prst="roundRect">
            <a:avLst>
              <a:gd name="adj" fmla="val 626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49710" y="3018353"/>
            <a:ext cx="121920" cy="2336721"/>
          </a:xfrm>
          <a:prstGeom prst="roundRect">
            <a:avLst>
              <a:gd name="adj" fmla="val 74233"/>
            </a:avLst>
          </a:prstGeom>
          <a:solidFill>
            <a:srgbClr val="437066"/>
          </a:solidFill>
          <a:ln/>
        </p:spPr>
      </p:sp>
      <p:sp>
        <p:nvSpPr>
          <p:cNvPr id="8" name="Text 5"/>
          <p:cNvSpPr/>
          <p:nvPr/>
        </p:nvSpPr>
        <p:spPr>
          <a:xfrm>
            <a:off x="6617494" y="326421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Type Conversion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617494" y="3729990"/>
            <a:ext cx="308729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Converted </a:t>
            </a:r>
            <a:r>
              <a:rPr lang="en-US" sz="16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TotalCharges</a:t>
            </a: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from object to numeric to enable financial modeling.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6033" y="3018353"/>
            <a:ext cx="3670578" cy="2336721"/>
          </a:xfrm>
          <a:prstGeom prst="roundRect">
            <a:avLst>
              <a:gd name="adj" fmla="val 626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35553" y="3018353"/>
            <a:ext cx="121920" cy="2336721"/>
          </a:xfrm>
          <a:prstGeom prst="roundRect">
            <a:avLst>
              <a:gd name="adj" fmla="val 74233"/>
            </a:avLst>
          </a:prstGeom>
          <a:solidFill>
            <a:srgbClr val="437066"/>
          </a:solidFill>
          <a:ln/>
        </p:spPr>
      </p:sp>
      <p:sp>
        <p:nvSpPr>
          <p:cNvPr id="12" name="Text 9"/>
          <p:cNvSpPr/>
          <p:nvPr/>
        </p:nvSpPr>
        <p:spPr>
          <a:xfrm>
            <a:off x="10503337" y="326421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Imputation Strategy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503337" y="3729990"/>
            <a:ext cx="30874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Identified and handled missing values in tenure-based features to prevent bias.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80190" y="5570458"/>
            <a:ext cx="3670459" cy="1991916"/>
          </a:xfrm>
          <a:prstGeom prst="roundRect">
            <a:avLst>
              <a:gd name="adj" fmla="val 734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49710" y="5570458"/>
            <a:ext cx="121920" cy="1991916"/>
          </a:xfrm>
          <a:prstGeom prst="roundRect">
            <a:avLst>
              <a:gd name="adj" fmla="val 74233"/>
            </a:avLst>
          </a:prstGeom>
          <a:solidFill>
            <a:srgbClr val="437066"/>
          </a:solidFill>
          <a:ln/>
        </p:spPr>
      </p:sp>
      <p:sp>
        <p:nvSpPr>
          <p:cNvPr id="16" name="Text 13"/>
          <p:cNvSpPr/>
          <p:nvPr/>
        </p:nvSpPr>
        <p:spPr>
          <a:xfrm>
            <a:off x="6617494" y="58163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6617494" y="6282095"/>
            <a:ext cx="30872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Normalised monthly spend data to compare high-value vs. budget segments.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E2214-F4E3-F447-07F2-6509F5DCC77E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Price Sensitivity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786527" y="948809"/>
            <a:ext cx="5403652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Big Driver: Monthly Costs</a:t>
            </a:r>
            <a:endParaRPr lang="en-US" sz="3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27" y="1728192"/>
            <a:ext cx="9793010" cy="54840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527" y="7401758"/>
            <a:ext cx="1305734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confirms a </a:t>
            </a:r>
            <a:r>
              <a:rPr lang="en-US" sz="130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21% cost gap</a:t>
            </a: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 High-spend customers are significantly more likely to exit, suggesting a lack of perceived value for the premium price point.</a:t>
            </a:r>
            <a:endParaRPr lang="en-US" sz="1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CF482-D5D5-23CD-6717-62919AEDA34E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Retention Risk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787241" y="949404"/>
            <a:ext cx="504217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Contract Structure Analysis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87241" y="1729621"/>
            <a:ext cx="1305591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Short-term flexibility is our largest vulnerability point.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31" y="2189321"/>
            <a:ext cx="9791938" cy="42869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06301" y="4227066"/>
            <a:ext cx="1148429" cy="53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Month-to-Month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879776" y="4227066"/>
            <a:ext cx="1148429" cy="53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One/Two Year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882557" y="5649701"/>
            <a:ext cx="2088054" cy="213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4x greater retention</a:t>
            </a:r>
            <a:endParaRPr lang="en-US" sz="10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5312" y="5625232"/>
            <a:ext cx="262935" cy="26293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44592" y="3101326"/>
            <a:ext cx="2135511" cy="213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Lower churn risk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392" y="3055947"/>
            <a:ext cx="266198" cy="26619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783174" y="5630719"/>
            <a:ext cx="2078563" cy="213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Perpetual shoppers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3950" y="5643769"/>
            <a:ext cx="262935" cy="2629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35718" y="3101326"/>
            <a:ext cx="2135509" cy="213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churn frequency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1472" y="3057578"/>
            <a:ext cx="262935" cy="26293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87241" y="6666071"/>
            <a:ext cx="6443543" cy="987266"/>
          </a:xfrm>
          <a:prstGeom prst="roundRect">
            <a:avLst>
              <a:gd name="adj" fmla="val 717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963573" y="684240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Month-to-Month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963573" y="7207091"/>
            <a:ext cx="609088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 churn frequency. These customers act as 'perpetual shoppers'.</a:t>
            </a:r>
            <a:endParaRPr lang="en-US" sz="1300" dirty="0"/>
          </a:p>
        </p:txBody>
      </p:sp>
      <p:sp>
        <p:nvSpPr>
          <p:cNvPr id="19" name="Shape 12"/>
          <p:cNvSpPr/>
          <p:nvPr/>
        </p:nvSpPr>
        <p:spPr>
          <a:xfrm>
            <a:off x="7399496" y="6666071"/>
            <a:ext cx="6443663" cy="987266"/>
          </a:xfrm>
          <a:prstGeom prst="roundRect">
            <a:avLst>
              <a:gd name="adj" fmla="val 717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7575828" y="684240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Long-Term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7575828" y="7207091"/>
            <a:ext cx="609099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Annual contracts show 4x higher retention rates than monthly plans.</a:t>
            </a:r>
            <a:endParaRPr lang="en-US" sz="13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A8D4BA-26B0-9717-DD3E-E84237897066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409"/>
            <a:ext cx="178188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67596" y="883087"/>
            <a:ext cx="3735943" cy="445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Fiber Optic Paradox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67596" y="1670447"/>
            <a:ext cx="63737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6" y="2058710"/>
            <a:ext cx="5354598" cy="25329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6651" y="1684734"/>
            <a:ext cx="4918115" cy="614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41.89%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7496651" y="2441972"/>
            <a:ext cx="213824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Churn Rate on Fiber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6651" y="2851785"/>
            <a:ext cx="6373773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Despite offering superior speeds, Fiber Optic users churn at nearly double the rate of DSL users. This represents our highest churn segment.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7496651" y="3468052"/>
            <a:ext cx="6373773" cy="833557"/>
          </a:xfrm>
          <a:prstGeom prst="roundRect">
            <a:avLst>
              <a:gd name="adj" fmla="val 7183"/>
            </a:avLst>
          </a:prstGeom>
          <a:solidFill>
            <a:srgbClr val="CFE2D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69" y="3666173"/>
            <a:ext cx="178118" cy="14251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59804" y="3646170"/>
            <a:ext cx="5768102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Paradox:</a:t>
            </a:r>
            <a:r>
              <a:rPr lang="en-US" sz="11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Superior Speed ≠ Customer Loyalty. Our fastest service segment shows the highest churn.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767596" y="4912162"/>
            <a:ext cx="13095208" cy="833557"/>
          </a:xfrm>
          <a:prstGeom prst="roundRect">
            <a:avLst>
              <a:gd name="adj" fmla="val 7183"/>
            </a:avLst>
          </a:prstGeom>
          <a:solidFill>
            <a:srgbClr val="CFE2D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14" y="5110282"/>
            <a:ext cx="178118" cy="1425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30749" y="5090279"/>
            <a:ext cx="1248953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Strategic Insight:</a:t>
            </a:r>
            <a:r>
              <a:rPr lang="en-US" sz="11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The Fiber Paradox reveals a critical gap between product capability and customer satisfaction. Addressing non-speed factors is key to unlocking fiber's full revenue potential.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767596" y="6119693"/>
            <a:ext cx="4270058" cy="1506379"/>
          </a:xfrm>
          <a:prstGeom prst="roundRect">
            <a:avLst>
              <a:gd name="adj" fmla="val 4856"/>
            </a:avLst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767596" y="6104453"/>
            <a:ext cx="4270058" cy="60960"/>
          </a:xfrm>
          <a:prstGeom prst="roundRect">
            <a:avLst>
              <a:gd name="adj" fmla="val 98217"/>
            </a:avLst>
          </a:prstGeom>
          <a:solidFill>
            <a:srgbClr val="437066"/>
          </a:solidFill>
          <a:ln/>
        </p:spPr>
      </p:sp>
      <p:sp>
        <p:nvSpPr>
          <p:cNvPr id="17" name="Shape 12"/>
          <p:cNvSpPr/>
          <p:nvPr/>
        </p:nvSpPr>
        <p:spPr>
          <a:xfrm>
            <a:off x="2688848" y="5905976"/>
            <a:ext cx="427553" cy="427553"/>
          </a:xfrm>
          <a:prstGeom prst="roundRect">
            <a:avLst>
              <a:gd name="adj" fmla="val 213868"/>
            </a:avLst>
          </a:prstGeom>
          <a:solidFill>
            <a:srgbClr val="437066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7078" y="6034207"/>
            <a:ext cx="170974" cy="17097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25354" y="6476048"/>
            <a:ext cx="178188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Pricing Structure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925354" y="6784300"/>
            <a:ext cx="3954542" cy="68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Premium pricing drives price sensitivity; customers are switching to save </a:t>
            </a:r>
            <a:r>
              <a:rPr lang="en-US" sz="1100" dirty="0">
                <a:solidFill>
                  <a:srgbClr val="E254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~20% on monthly bills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despite speed loss.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5180171" y="6119693"/>
            <a:ext cx="4270058" cy="1506379"/>
          </a:xfrm>
          <a:prstGeom prst="roundRect">
            <a:avLst>
              <a:gd name="adj" fmla="val 4856"/>
            </a:avLst>
          </a:prstGeom>
          <a:solidFill>
            <a:srgbClr val="FFFFFF"/>
          </a:solidFill>
          <a:ln/>
        </p:spPr>
      </p:sp>
      <p:sp>
        <p:nvSpPr>
          <p:cNvPr id="22" name="Shape 16"/>
          <p:cNvSpPr/>
          <p:nvPr/>
        </p:nvSpPr>
        <p:spPr>
          <a:xfrm>
            <a:off x="5180171" y="6104453"/>
            <a:ext cx="4270058" cy="60960"/>
          </a:xfrm>
          <a:prstGeom prst="roundRect">
            <a:avLst>
              <a:gd name="adj" fmla="val 98217"/>
            </a:avLst>
          </a:prstGeom>
          <a:solidFill>
            <a:srgbClr val="437066"/>
          </a:solidFill>
          <a:ln/>
        </p:spPr>
      </p:sp>
      <p:sp>
        <p:nvSpPr>
          <p:cNvPr id="23" name="Shape 17"/>
          <p:cNvSpPr/>
          <p:nvPr/>
        </p:nvSpPr>
        <p:spPr>
          <a:xfrm>
            <a:off x="7101423" y="5905976"/>
            <a:ext cx="427553" cy="427553"/>
          </a:xfrm>
          <a:prstGeom prst="roundRect">
            <a:avLst>
              <a:gd name="adj" fmla="val 213868"/>
            </a:avLst>
          </a:prstGeom>
          <a:solidFill>
            <a:srgbClr val="437066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9654" y="6034207"/>
            <a:ext cx="170974" cy="17097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337929" y="6476048"/>
            <a:ext cx="178188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Experience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5337929" y="6784300"/>
            <a:ext cx="3954542" cy="68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Complex billing and </a:t>
            </a:r>
            <a:r>
              <a:rPr lang="en-US" sz="1100" dirty="0">
                <a:solidFill>
                  <a:srgbClr val="E254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average 15-minute hold times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support calls negate performance advantages, leading to frustration.</a:t>
            </a:r>
            <a:endParaRPr lang="en-US" sz="1100" dirty="0"/>
          </a:p>
        </p:txBody>
      </p:sp>
      <p:sp>
        <p:nvSpPr>
          <p:cNvPr id="27" name="Shape 20"/>
          <p:cNvSpPr/>
          <p:nvPr/>
        </p:nvSpPr>
        <p:spPr>
          <a:xfrm>
            <a:off x="9592747" y="6119693"/>
            <a:ext cx="4270058" cy="1506379"/>
          </a:xfrm>
          <a:prstGeom prst="roundRect">
            <a:avLst>
              <a:gd name="adj" fmla="val 4856"/>
            </a:avLst>
          </a:prstGeom>
          <a:solidFill>
            <a:srgbClr val="FFFFFF"/>
          </a:solidFill>
          <a:ln/>
        </p:spPr>
      </p:sp>
      <p:sp>
        <p:nvSpPr>
          <p:cNvPr id="28" name="Shape 21"/>
          <p:cNvSpPr/>
          <p:nvPr/>
        </p:nvSpPr>
        <p:spPr>
          <a:xfrm>
            <a:off x="9592747" y="6104453"/>
            <a:ext cx="4270058" cy="60960"/>
          </a:xfrm>
          <a:prstGeom prst="roundRect">
            <a:avLst>
              <a:gd name="adj" fmla="val 98217"/>
            </a:avLst>
          </a:prstGeom>
          <a:solidFill>
            <a:srgbClr val="437066"/>
          </a:solidFill>
          <a:ln/>
        </p:spPr>
      </p:sp>
      <p:sp>
        <p:nvSpPr>
          <p:cNvPr id="29" name="Shape 22"/>
          <p:cNvSpPr/>
          <p:nvPr/>
        </p:nvSpPr>
        <p:spPr>
          <a:xfrm>
            <a:off x="11513999" y="5905976"/>
            <a:ext cx="427553" cy="427553"/>
          </a:xfrm>
          <a:prstGeom prst="roundRect">
            <a:avLst>
              <a:gd name="adj" fmla="val 213868"/>
            </a:avLst>
          </a:prstGeom>
          <a:solidFill>
            <a:srgbClr val="437066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42229" y="6034207"/>
            <a:ext cx="170974" cy="170974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9750504" y="6476048"/>
            <a:ext cx="1781889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Value Perception</a:t>
            </a:r>
            <a:endParaRPr lang="en-US" sz="1400" dirty="0"/>
          </a:p>
        </p:txBody>
      </p:sp>
      <p:sp>
        <p:nvSpPr>
          <p:cNvPr id="32" name="Text 24"/>
          <p:cNvSpPr/>
          <p:nvPr/>
        </p:nvSpPr>
        <p:spPr>
          <a:xfrm>
            <a:off x="9750504" y="6784300"/>
            <a:ext cx="3954542" cy="68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Only </a:t>
            </a:r>
            <a:r>
              <a:rPr lang="en-US" sz="1100" dirty="0">
                <a:solidFill>
                  <a:srgbClr val="E254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30% of fiber users frequently utilize full speeds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diminishing perceived benefit over more affordable alternatives.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B9716B-A542-8917-5CD0-D8E88E53EB34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754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2596277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User Experience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790218" y="2906197"/>
            <a:ext cx="4102179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Critical Service Gap</a:t>
            </a:r>
            <a:endParaRPr lang="en-US" sz="3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8" y="3814882"/>
            <a:ext cx="6332220" cy="205620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980367" y="5901571"/>
            <a:ext cx="157996" cy="157996"/>
          </a:xfrm>
          <a:prstGeom prst="roundRect">
            <a:avLst>
              <a:gd name="adj" fmla="val 11575"/>
            </a:avLst>
          </a:prstGeom>
          <a:solidFill>
            <a:srgbClr val="1D302C"/>
          </a:solidFill>
          <a:ln/>
        </p:spPr>
      </p:sp>
      <p:sp>
        <p:nvSpPr>
          <p:cNvPr id="7" name="Text 3"/>
          <p:cNvSpPr/>
          <p:nvPr/>
        </p:nvSpPr>
        <p:spPr>
          <a:xfrm>
            <a:off x="2199323" y="5901571"/>
            <a:ext cx="1680805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Without Tech Support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4032528" y="5901571"/>
            <a:ext cx="157996" cy="157996"/>
          </a:xfrm>
          <a:prstGeom prst="roundRect">
            <a:avLst>
              <a:gd name="adj" fmla="val 11575"/>
            </a:avLst>
          </a:prstGeom>
          <a:solidFill>
            <a:srgbClr val="61A092"/>
          </a:solidFill>
          <a:ln/>
        </p:spPr>
      </p:sp>
      <p:sp>
        <p:nvSpPr>
          <p:cNvPr id="9" name="Text 5"/>
          <p:cNvSpPr/>
          <p:nvPr/>
        </p:nvSpPr>
        <p:spPr>
          <a:xfrm>
            <a:off x="4251484" y="5901571"/>
            <a:ext cx="1421249" cy="157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Tech Support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515582" y="3795117"/>
            <a:ext cx="5452586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63%</a:t>
            </a:r>
            <a:endParaRPr lang="en-US" sz="4250" dirty="0"/>
          </a:p>
        </p:txBody>
      </p:sp>
      <p:sp>
        <p:nvSpPr>
          <p:cNvPr id="11" name="Text 7"/>
          <p:cNvSpPr/>
          <p:nvPr/>
        </p:nvSpPr>
        <p:spPr>
          <a:xfrm>
            <a:off x="7515582" y="4634746"/>
            <a:ext cx="396716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 Churn Without Technical Support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7515582" y="5088969"/>
            <a:ext cx="633222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63% of churned customers had no technical support plan.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790218" y="6415088"/>
            <a:ext cx="4244578" cy="1208842"/>
          </a:xfrm>
          <a:prstGeom prst="roundRect">
            <a:avLst>
              <a:gd name="adj" fmla="val 54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1074" y="6595943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Support Gap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971074" y="6937534"/>
            <a:ext cx="388286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Customers without support churn at </a:t>
            </a: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4x the rate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5192792" y="6415088"/>
            <a:ext cx="4244697" cy="1208842"/>
          </a:xfrm>
          <a:prstGeom prst="roundRect">
            <a:avLst>
              <a:gd name="adj" fmla="val 54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373648" y="6595943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Resolution Time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5373648" y="6937534"/>
            <a:ext cx="3882985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Resolution time is </a:t>
            </a: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2.5x longer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unsupported customers.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9595485" y="6415088"/>
            <a:ext cx="4244578" cy="1208842"/>
          </a:xfrm>
          <a:prstGeom prst="roundRect">
            <a:avLst>
              <a:gd name="adj" fmla="val 5491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776341" y="6595943"/>
            <a:ext cx="197548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NPS Impact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9776341" y="6937534"/>
            <a:ext cx="3882866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NPS for unsupported customers is </a:t>
            </a: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-30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vs </a:t>
            </a:r>
            <a:r>
              <a:rPr lang="en-US" sz="12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+45</a:t>
            </a:r>
            <a:r>
              <a:rPr lang="en-US" sz="12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supported.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68188-69BB-66DA-AF32-C45E319A7999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Analytics Tool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205270"/>
            <a:ext cx="7098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Churn Dashboard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254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have deployed a Power BI solution for real-time segment monitoring.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23516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3369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Slicers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44253" y="386024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Filter by geography, contract type, and payment method.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67677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811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Risk Scoring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301853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"At-Risk" segments before they reach the billing cycle end.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648128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6615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Impact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710636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Visualises the dollar value of potential churn saved.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Action Plan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14763"/>
            <a:ext cx="9068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Integrated Churn Mitigation Strategy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3704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097774"/>
            <a:ext cx="3509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 Contract Pathways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881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Targeting an </a:t>
            </a:r>
            <a:r>
              <a:rPr lang="en-US" sz="1750" dirty="0">
                <a:solidFill>
                  <a:srgbClr val="00A78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estimated 15% churn reduction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63704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097774"/>
            <a:ext cx="3223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 Service Bundling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5881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Projected to </a:t>
            </a:r>
            <a:r>
              <a:rPr lang="en-US" sz="1750" dirty="0">
                <a:solidFill>
                  <a:srgbClr val="00A78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 CLV by $200+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per customer.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63704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097774"/>
            <a:ext cx="3667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A78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Proactive Retention Outreach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5881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Aiming to </a:t>
            </a:r>
            <a:r>
              <a:rPr lang="en-US" sz="1750" dirty="0">
                <a:solidFill>
                  <a:srgbClr val="00A78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boost retention by 10%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among top clients.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79596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FE2D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109573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07945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These strategies target the </a:t>
            </a:r>
            <a:r>
              <a:rPr lang="en-US" sz="1750" dirty="0">
                <a:solidFill>
                  <a:srgbClr val="00A78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 3 critical churn drivers</a:t>
            </a: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for maximum impact.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4C54C-1E98-E0B5-8CF2-71AC873B5B97}"/>
              </a:ext>
            </a:extLst>
          </p:cNvPr>
          <p:cNvSpPr/>
          <p:nvPr/>
        </p:nvSpPr>
        <p:spPr>
          <a:xfrm>
            <a:off x="12879659" y="7794702"/>
            <a:ext cx="1672682" cy="356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622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Martel Sans</vt:lpstr>
      <vt:lpstr>Kanit Light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Susendran K</dc:creator>
  <cp:lastModifiedBy>Susendran K</cp:lastModifiedBy>
  <cp:revision>3</cp:revision>
  <dcterms:created xsi:type="dcterms:W3CDTF">2025-12-23T12:20:47Z</dcterms:created>
  <dcterms:modified xsi:type="dcterms:W3CDTF">2025-12-23T12:26:11Z</dcterms:modified>
</cp:coreProperties>
</file>